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828" y="119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presProps" Target="presProps.xml"  /><Relationship Id="rId26" Type="http://schemas.openxmlformats.org/officeDocument/2006/relationships/viewProps" Target="viewProps.xml"  /><Relationship Id="rId27" Type="http://schemas.openxmlformats.org/officeDocument/2006/relationships/theme" Target="theme/theme1.xml"  /><Relationship Id="rId28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11AB4-DCFB-9B33-3FF4-D9F3C568F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C8937B-7EFA-F1BA-8EDC-8A8D7E85A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1E5650-0103-B5CF-8B50-C65D6BF4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529A2-A222-4B25-95D0-E16E332E814D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CAEE1C-1E38-4645-D41F-8BB94E2B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08D946-4A07-D2E8-E20F-45A59E04B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08A6-DE68-4416-8C01-F890BB1A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472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FF81F7-8990-9AFC-BD08-1E4E96EC2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6BDE40-CE79-A76C-E984-5490CFE78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F03DF0-E3AB-0474-4D93-6761E2609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529A2-A222-4B25-95D0-E16E332E814D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70854E-A4F8-FF02-7381-ECE923D6C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53A1AF-2506-2AB1-58A6-D68533B01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08A6-DE68-4416-8C01-F890BB1A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708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BC1B0A-971F-13CE-6216-D57E7085EB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D86BC3-04BA-22A0-2121-CD900E930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E0E223-C866-2CDE-6B4E-34F43FCD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529A2-A222-4B25-95D0-E16E332E814D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5AA26E-F71F-2D8F-5189-E4DA6F8C4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719367-823D-A8F3-7063-A586813E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08A6-DE68-4416-8C01-F890BB1A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401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9F4906-792E-9EFF-138E-83B50A80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FB6B34-C93A-6551-64B7-ED06AB823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63B319-3F80-FD4A-4D47-0D6291973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529A2-A222-4B25-95D0-E16E332E814D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149A00-5151-D5E5-83D4-7D28D8D01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F93315-96D9-7EA2-9D5B-46528F05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08A6-DE68-4416-8C01-F890BB1A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377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C0DAE-93EA-E29A-F2EE-E3139CC1F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3EA4BB-7285-2916-48A4-334B96F66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99F5F2-0463-2E81-30A0-6A0D1FF54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529A2-A222-4B25-95D0-E16E332E814D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EF1D6E-1AC3-80D0-55AC-BC3156456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CDC271-014A-66AA-FBAE-B9EE6372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08A6-DE68-4416-8C01-F890BB1A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184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4ABDAA-49ED-CB8C-E6C8-3425C3344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6048A2-BA8D-76CC-930A-5AAF89204B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A66A13-E4E6-2A34-1295-3284BE7A0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9F5468-06C3-A52D-719D-706327FC0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529A2-A222-4B25-95D0-E16E332E814D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C78582-D7AE-B0B5-3C22-D63BCC899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14635-F30F-D927-F1FC-B92A1F106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08A6-DE68-4416-8C01-F890BB1A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14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855B6-60FC-FBAC-B51B-80AA1FAC8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F750EF-D8FC-BD43-DA57-EE0066F2D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B337E8-AC88-5E5D-C11B-9BECBAAC83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8D5341-7E84-E512-0153-8A07086657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D03725D-8DC4-A70A-5D24-B39F8BC64A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F9E0AB-9189-56A8-7CA9-20137F484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529A2-A222-4B25-95D0-E16E332E814D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CF8598-1B8F-AD5C-1FA5-EB932CEEF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767C95E-E729-881B-EA33-FA4F895E8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08A6-DE68-4416-8C01-F890BB1A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654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2E259-7A7A-BF61-4EC9-059C70F3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9866F3-3809-2419-7786-36F879827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529A2-A222-4B25-95D0-E16E332E814D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D00C5C-90D5-3AAB-454D-574E95737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A3D633-4131-97F0-3B0C-86A9F162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08A6-DE68-4416-8C01-F890BB1A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10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1E6D83-031B-84C9-DC72-1BB6B2DE7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529A2-A222-4B25-95D0-E16E332E814D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434F69-029C-BBB5-81F9-54C344C9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02E7E2-2612-BBD3-B938-B6E7F4C07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08A6-DE68-4416-8C01-F890BB1A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822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3D96D-1021-41F5-07E9-18F397C4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6145E6-5A73-999D-370B-7B8274A48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1DCAE-8B73-F3BF-E706-B830C2B55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5DBD28-C55F-7E7D-F5A6-E4AE88865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529A2-A222-4B25-95D0-E16E332E814D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174261-0327-A932-F4BF-B5377477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F162E6-7361-F7B7-2D39-A9F9ED07B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08A6-DE68-4416-8C01-F890BB1A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19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79399-7592-E119-4890-2BE5BC383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D02DB7-4B6F-B7A2-7CFA-923D0D9C11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978B33-EEFC-0551-CFEB-4FC1B1D70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CAD724-E21B-3E13-3B51-64AA4DA6D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529A2-A222-4B25-95D0-E16E332E814D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58CB62-EFF3-7FBB-5309-BF21063ED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ECD870-02EC-0BA2-DF7B-D2CBC72F4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B08A6-DE68-4416-8C01-F890BB1A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51795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ECC9A2-AE5D-BF3F-B37F-AAD1E45F9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7A42CF-2F89-178B-223E-373600793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4BAEA9-5D22-7630-8ED5-B882598178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529A2-A222-4B25-95D0-E16E332E814D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D68328-FD4B-9BAE-43E0-AA2B285E2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2EC5C2-CB9D-374F-3DEE-2479EA8BE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B08A6-DE68-4416-8C01-F890BB1AB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27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ko.wikipedia.org/wiki/%EB%8C%80%EC%A4%91%EA%B5%90%ED%86%B5" TargetMode="External"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hyperlink" Target="https://ytntour.tistory.com/396" TargetMode="External"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EC884-249F-214D-4457-0378C58E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A1D3060-C234-4505-4CFC-D5699DCCE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944" y="1912694"/>
            <a:ext cx="11006111" cy="1186396"/>
          </a:xfrm>
        </p:spPr>
      </p:pic>
    </p:spTree>
    <p:extLst>
      <p:ext uri="{BB962C8B-B14F-4D97-AF65-F5344CB8AC3E}">
        <p14:creationId xmlns:p14="http://schemas.microsoft.com/office/powerpoint/2010/main" val="2098083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A32BC-67E5-6190-0C45-86F50B1CD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Brt</a:t>
            </a:r>
            <a:r>
              <a:rPr lang="ko-KR" altLang="en-US" dirty="0"/>
              <a:t> </a:t>
            </a:r>
            <a:r>
              <a:rPr lang="ko-KR" altLang="en-US" dirty="0" err="1"/>
              <a:t>버스란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276477-2F0B-5345-C04B-20F2E83D4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B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us </a:t>
            </a:r>
            <a:r>
              <a:rPr lang="en-US" altLang="ko-KR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R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apid </a:t>
            </a:r>
            <a:r>
              <a:rPr lang="en-US" altLang="ko-KR" b="1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T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ransit(BRT)</a:t>
            </a: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b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</a:br>
            <a:r>
              <a:rPr lang="ko-KR" alt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간선급행버스체계</a:t>
            </a:r>
            <a:br>
              <a:rPr lang="en-US" altLang="ko-K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버스전용차로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편리한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환승시설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교차로에서의 버스 우선통행 및 그 밖의 법령이 정하는 사항을 갖추어 급행으로 버스를 운행하는 </a:t>
            </a:r>
            <a:r>
              <a:rPr lang="ko-KR" alt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 tooltip="대중교통"/>
              </a:rPr>
              <a:t>대중교통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체계를 말한다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=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급행으로 버스를 운행</a:t>
            </a:r>
            <a:b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=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이동 시간 및 경로 단축을 목적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270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FD47C51-835E-8ADA-B170-1E329F213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423" y="902516"/>
            <a:ext cx="6638245" cy="532411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4CA8D9-BF88-B9F7-8FEB-BA145343E297}"/>
              </a:ext>
            </a:extLst>
          </p:cNvPr>
          <p:cNvSpPr txBox="1"/>
          <p:nvPr/>
        </p:nvSpPr>
        <p:spPr>
          <a:xfrm>
            <a:off x="7358743" y="1304499"/>
            <a:ext cx="38578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https://ytntour.tistory.com/396</a:t>
            </a:r>
            <a:br>
              <a:rPr lang="en-US" altLang="ko-KR" dirty="0"/>
            </a:br>
            <a:r>
              <a:rPr lang="ko-KR" altLang="en-US" dirty="0"/>
              <a:t>한국철도관광 블로그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배차간격표</a:t>
            </a:r>
            <a:br>
              <a:rPr lang="en-US" altLang="ko-KR" dirty="0"/>
            </a:br>
            <a:r>
              <a:rPr lang="en-US" altLang="ko-KR" dirty="0"/>
              <a:t>B0 </a:t>
            </a:r>
            <a:r>
              <a:rPr lang="ko-KR" altLang="en-US" dirty="0"/>
              <a:t>배차 </a:t>
            </a:r>
            <a:r>
              <a:rPr lang="en-US" altLang="ko-KR" dirty="0"/>
              <a:t>12</a:t>
            </a:r>
            <a:r>
              <a:rPr lang="ko-KR" altLang="en-US" dirty="0"/>
              <a:t>분</a:t>
            </a:r>
            <a:br>
              <a:rPr lang="en-US" altLang="ko-KR" dirty="0"/>
            </a:br>
            <a:r>
              <a:rPr lang="ko-KR" altLang="en-US" dirty="0"/>
              <a:t>나머지는 다 </a:t>
            </a:r>
            <a:r>
              <a:rPr lang="en-US" altLang="ko-KR" dirty="0"/>
              <a:t>20</a:t>
            </a:r>
            <a:r>
              <a:rPr lang="ko-KR" altLang="en-US" dirty="0"/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202668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221B5-880C-A925-779A-585ACC44F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387587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문제</a:t>
            </a:r>
            <a:r>
              <a:rPr lang="en-US" altLang="ko-KR" dirty="0"/>
              <a:t>_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대중교통혁신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추진단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자문위원 대담인터뷰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20B454-EEA4-026D-F341-35ACC5399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u="sng" dirty="0"/>
              <a:t>1. BRT </a:t>
            </a:r>
            <a:r>
              <a:rPr lang="ko-KR" altLang="en-US" b="1" u="sng" dirty="0"/>
              <a:t>노선과 멀리 많은 주거시설이 생김</a:t>
            </a:r>
            <a:br>
              <a:rPr lang="en-US" altLang="ko-KR" b="1" dirty="0"/>
            </a:br>
            <a:r>
              <a:rPr lang="en-US" altLang="ko-KR" b="1" dirty="0"/>
              <a:t>2. </a:t>
            </a:r>
            <a:r>
              <a:rPr lang="ko-KR" altLang="en-US" b="1" dirty="0"/>
              <a:t>당시 계획과는 다르게 많은 신호등 및 중앙분리대 시설이 생김</a:t>
            </a:r>
            <a:br>
              <a:rPr lang="en-US" altLang="ko-KR" b="1" dirty="0"/>
            </a:br>
            <a:r>
              <a:rPr lang="en-US" altLang="ko-KR" b="1" u="sng" dirty="0"/>
              <a:t>3. </a:t>
            </a:r>
            <a:r>
              <a:rPr lang="ko-KR" altLang="en-US" b="1" u="sng" dirty="0"/>
              <a:t>다른 지역으로 이동가능한 광역버스가 </a:t>
            </a:r>
            <a:r>
              <a:rPr lang="en-US" altLang="ko-KR" b="1" u="sng" dirty="0"/>
              <a:t>X</a:t>
            </a:r>
            <a:br>
              <a:rPr lang="en-US" altLang="ko-KR" b="1" u="sng" dirty="0"/>
            </a:br>
            <a:r>
              <a:rPr lang="en-US" altLang="ko-KR" b="1" dirty="0"/>
              <a:t>4. </a:t>
            </a:r>
            <a:r>
              <a:rPr lang="ko-KR" altLang="en-US" b="1" dirty="0"/>
              <a:t>택시 수도 적음</a:t>
            </a:r>
            <a:br>
              <a:rPr lang="en-US" altLang="ko-KR" b="1" dirty="0"/>
            </a:b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62E91-53A3-1764-D36C-253721F819BD}"/>
              </a:ext>
            </a:extLst>
          </p:cNvPr>
          <p:cNvSpPr txBox="1"/>
          <p:nvPr/>
        </p:nvSpPr>
        <p:spPr>
          <a:xfrm>
            <a:off x="838199" y="3429000"/>
            <a:ext cx="898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https://news.sejong.go.kr/news/articleView.html?idxno=3560</a:t>
            </a:r>
          </a:p>
        </p:txBody>
      </p:sp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D66B40-CBCA-321F-72E5-6142F2E57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001" y="4619324"/>
            <a:ext cx="6029210" cy="2223271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2267C33-62F7-3201-41D3-684FAE6B0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3" y="4467121"/>
            <a:ext cx="5397191" cy="2221178"/>
          </a:xfrm>
          <a:prstGeom prst="rect">
            <a:avLst/>
          </a:prstGeom>
        </p:spPr>
      </p:pic>
      <p:pic>
        <p:nvPicPr>
          <p:cNvPr id="15" name="그림 14" descr="텍스트, 스크린샷, 폰트, 대수학이(가) 표시된 사진&#10;&#10;자동 생성된 설명">
            <a:extLst>
              <a:ext uri="{FF2B5EF4-FFF2-40B4-BE49-F238E27FC236}">
                <a16:creationId xmlns:a16="http://schemas.microsoft.com/office/drawing/2014/main" id="{C6510EB5-FC2F-3590-FDB3-EEC499CC4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892" y="3034018"/>
            <a:ext cx="5035809" cy="234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82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572F6-7EA1-88E7-99B8-7794EDF76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CD58166-D061-EFB2-EFA7-7FCD8D281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33" y="592183"/>
            <a:ext cx="9228884" cy="898388"/>
          </a:xfrm>
        </p:spPr>
      </p:pic>
      <p:pic>
        <p:nvPicPr>
          <p:cNvPr id="7" name="그림 6" descr="텍스트, 지도, 아틀라스, 폰트이(가) 표시된 사진&#10;&#10;자동 생성된 설명">
            <a:extLst>
              <a:ext uri="{FF2B5EF4-FFF2-40B4-BE49-F238E27FC236}">
                <a16:creationId xmlns:a16="http://schemas.microsoft.com/office/drawing/2014/main" id="{A72E62E4-6F0A-8BE1-6A54-90BCD2A0A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32054"/>
            <a:ext cx="3803845" cy="46865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1759DF-B21A-E442-BA8F-EA38272EAFFF}"/>
              </a:ext>
            </a:extLst>
          </p:cNvPr>
          <p:cNvSpPr txBox="1"/>
          <p:nvPr/>
        </p:nvSpPr>
        <p:spPr>
          <a:xfrm>
            <a:off x="5164183" y="2186246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1E1E1E"/>
                </a:solidFill>
                <a:effectLst/>
                <a:latin typeface="Apple SD Gothic Neo"/>
              </a:rPr>
              <a:t>정류장은 교통카드 데이터를 활용해 정류장별 환승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Apple SD Gothic Neo"/>
              </a:rPr>
              <a:t>이용 수요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Apple SD Gothic Neo"/>
              </a:rPr>
              <a:t>이동 패턴 등을 분석한 뒤 선정됐다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Apple SD Gothic Neo"/>
              </a:rPr>
              <a:t>기존 시내버스 노선과의 중복을 최소화하면서 시내버스 서비스 </a:t>
            </a:r>
            <a:r>
              <a:rPr lang="ko-KR" altLang="en-US" b="0" i="0" dirty="0" err="1">
                <a:solidFill>
                  <a:srgbClr val="1E1E1E"/>
                </a:solidFill>
                <a:effectLst/>
                <a:latin typeface="Apple SD Gothic Neo"/>
              </a:rPr>
              <a:t>미제공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Apple SD Gothic Neo"/>
              </a:rPr>
              <a:t> 지역에 새로 정류장을 신설했다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Apple SD Gothic Neo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 err="1">
                <a:solidFill>
                  <a:srgbClr val="1E1E1E"/>
                </a:solidFill>
                <a:effectLst/>
                <a:latin typeface="Apple SD Gothic Neo"/>
              </a:rPr>
              <a:t>고현덕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Apple SD Gothic Neo"/>
              </a:rPr>
              <a:t> 대전시 교통건설국장은 “이번 노선 신설로 국제과학비즈니스벨트와 </a:t>
            </a:r>
            <a:r>
              <a:rPr lang="ko-KR" altLang="en-US" b="0" i="0" dirty="0" err="1">
                <a:solidFill>
                  <a:srgbClr val="1E1E1E"/>
                </a:solidFill>
                <a:effectLst/>
                <a:latin typeface="Apple SD Gothic Neo"/>
              </a:rPr>
              <a:t>테크노벨리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Apple SD Gothic Neo"/>
              </a:rPr>
              <a:t> 지역 등에 시내버스 서비스 제공을 하게 </a:t>
            </a:r>
            <a:r>
              <a:rPr lang="ko-KR" altLang="en-US" b="0" i="0" dirty="0" err="1">
                <a:solidFill>
                  <a:srgbClr val="1E1E1E"/>
                </a:solidFill>
                <a:effectLst/>
                <a:latin typeface="Apple SD Gothic Neo"/>
              </a:rPr>
              <a:t>됐다”며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Apple SD Gothic Neo"/>
              </a:rPr>
              <a:t> “노선을 신설하기까지 세종시와 함께 결실을 맺게 돼 </a:t>
            </a:r>
            <a:r>
              <a:rPr lang="ko-KR" altLang="en-US" b="0" i="0" dirty="0" err="1">
                <a:solidFill>
                  <a:srgbClr val="1E1E1E"/>
                </a:solidFill>
                <a:effectLst/>
                <a:latin typeface="Apple SD Gothic Neo"/>
              </a:rPr>
              <a:t>기쁘다”고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Apple SD Gothic Neo"/>
              </a:rPr>
              <a:t> 말했다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Apple SD Gothic Neo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 err="1">
                <a:solidFill>
                  <a:srgbClr val="1E1E1E"/>
                </a:solidFill>
                <a:effectLst/>
                <a:latin typeface="Apple SD Gothic Neo"/>
              </a:rPr>
              <a:t>이두희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Apple SD Gothic Neo"/>
              </a:rPr>
              <a:t> 세종시 건설교통국장도 “이번 세종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Apple SD Gothic Neo"/>
              </a:rPr>
              <a:t>-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Apple SD Gothic Neo"/>
              </a:rPr>
              <a:t>대전 간 광역버스 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Apple SD Gothic Neo"/>
              </a:rPr>
              <a:t>1001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Apple SD Gothic Neo"/>
              </a:rPr>
              <a:t>번 신설 외에 곧 광역급행버스 운행도 시작한다”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1E1E1E"/>
                </a:solidFill>
                <a:effectLst/>
                <a:latin typeface="Apple SD Gothic Neo"/>
              </a:rPr>
              <a:t>출처 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Apple SD Gothic Neo"/>
              </a:rPr>
              <a:t>: </a:t>
            </a:r>
            <a:r>
              <a:rPr lang="ko-KR" altLang="en-US" b="0" i="0" dirty="0" err="1">
                <a:solidFill>
                  <a:srgbClr val="1E1E1E"/>
                </a:solidFill>
                <a:effectLst/>
                <a:latin typeface="Apple SD Gothic Neo"/>
              </a:rPr>
              <a:t>디트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Apple SD Gothic Neo"/>
              </a:rPr>
              <a:t>NEWS24(http://www.dtnews24.com)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9353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15DF4-302A-DC93-1E1F-0AB4D930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939714B-D17F-8B23-4139-8F910D961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995" y="2044777"/>
            <a:ext cx="8332010" cy="39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7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C53D3-7D7B-A2F6-F9E9-8FE88963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C3A941-0BFB-4C85-A2B9-334BD65A2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배차간격이 길고</a:t>
            </a:r>
            <a:endParaRPr lang="en-US" altLang="ko-KR" dirty="0"/>
          </a:p>
          <a:p>
            <a:r>
              <a:rPr lang="ko-KR" altLang="en-US" dirty="0"/>
              <a:t>차로 </a:t>
            </a:r>
            <a:r>
              <a:rPr lang="en-US" altLang="ko-KR" dirty="0"/>
              <a:t>40</a:t>
            </a:r>
            <a:r>
              <a:rPr lang="ko-KR" altLang="en-US" dirty="0"/>
              <a:t>분 거리를 교통으로 </a:t>
            </a:r>
            <a:r>
              <a:rPr lang="en-US" altLang="ko-KR" dirty="0"/>
              <a:t>1</a:t>
            </a:r>
            <a:r>
              <a:rPr lang="ko-KR" altLang="en-US" dirty="0"/>
              <a:t>시간 </a:t>
            </a:r>
            <a:r>
              <a:rPr lang="en-US" altLang="ko-KR" dirty="0"/>
              <a:t>40</a:t>
            </a:r>
            <a:r>
              <a:rPr lang="ko-KR" altLang="en-US" dirty="0"/>
              <a:t>분이 걸릴 정도로 노선이 좋지 않고</a:t>
            </a:r>
            <a:endParaRPr lang="en-US" altLang="ko-KR" dirty="0"/>
          </a:p>
          <a:p>
            <a:r>
              <a:rPr lang="ko-KR" altLang="en-US" dirty="0"/>
              <a:t>필요한 시간대에 버스가 운영하지 않으며</a:t>
            </a:r>
            <a:endParaRPr lang="en-US" altLang="ko-KR" dirty="0"/>
          </a:p>
          <a:p>
            <a:r>
              <a:rPr lang="ko-KR" altLang="en-US" dirty="0"/>
              <a:t>타 지역으로의 이동이 힘들고</a:t>
            </a:r>
            <a:endParaRPr lang="en-US" altLang="ko-KR" dirty="0"/>
          </a:p>
          <a:p>
            <a:r>
              <a:rPr lang="ko-KR" altLang="en-US" dirty="0"/>
              <a:t>대중교통의 이용률을 높이기 위해 도입한 </a:t>
            </a:r>
            <a:r>
              <a:rPr lang="en-US" altLang="ko-KR" dirty="0"/>
              <a:t>BRT </a:t>
            </a:r>
            <a:r>
              <a:rPr lang="ko-KR" altLang="en-US" dirty="0"/>
              <a:t>버스마저 주거시설과는 멀리 노선이 잡혀 있어</a:t>
            </a:r>
            <a:endParaRPr lang="en-US" altLang="ko-KR" dirty="0"/>
          </a:p>
          <a:p>
            <a:r>
              <a:rPr lang="ko-KR" altLang="en-US" dirty="0"/>
              <a:t>대중교통 보다는 자가용을 더 이용하게 된다</a:t>
            </a:r>
          </a:p>
        </p:txBody>
      </p:sp>
    </p:spTree>
    <p:extLst>
      <p:ext uri="{BB962C8B-B14F-4D97-AF65-F5344CB8AC3E}">
        <p14:creationId xmlns:p14="http://schemas.microsoft.com/office/powerpoint/2010/main" val="2425683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50471-CF3A-2FF4-1764-581412C8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세종시가 내놓은 방안</a:t>
            </a:r>
          </a:p>
        </p:txBody>
      </p:sp>
      <p:pic>
        <p:nvPicPr>
          <p:cNvPr id="4" name="내용 개체 틀 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0DDFAD07-1824-2C7F-6638-8A9DED533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6" y="2194226"/>
            <a:ext cx="8058294" cy="2192733"/>
          </a:xfrm>
        </p:spPr>
      </p:pic>
      <p:pic>
        <p:nvPicPr>
          <p:cNvPr id="6" name="그림 5" descr="텍스트, 폰트, 스크린샷, 대수학이(가) 표시된 사진&#10;&#10;자동 생성된 설명">
            <a:extLst>
              <a:ext uri="{FF2B5EF4-FFF2-40B4-BE49-F238E27FC236}">
                <a16:creationId xmlns:a16="http://schemas.microsoft.com/office/drawing/2014/main" id="{9AA5AC12-A725-D72E-5CB3-9EC3252A7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99" y="3963540"/>
            <a:ext cx="6827150" cy="25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99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9935C-4ADD-8F25-6C1A-50178586B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대중교통 증가 사례</a:t>
            </a:r>
            <a:r>
              <a:rPr lang="en-US" altLang="ko-KR" dirty="0"/>
              <a:t>_</a:t>
            </a:r>
            <a:r>
              <a:rPr lang="ko-KR" altLang="en-US" dirty="0"/>
              <a:t>올빼미 버스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C3BB3F-7E8F-7B0B-D87F-3624F5993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400" dirty="0"/>
              <a:t>심야 새벽 시간대 시민의 이동편의 제공을 위해 도입한 심야전용 시내버스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7F7AEF-3BEC-6F88-10FA-1736CB0AA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111" y="3094188"/>
            <a:ext cx="5213618" cy="29338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B24C3D-E253-A781-EC6C-B30F44728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30" y="2946236"/>
            <a:ext cx="5258070" cy="286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8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ABAC5-A7C4-2174-51F5-D01E2AE5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다람쥐버스</a:t>
            </a:r>
            <a:r>
              <a:rPr lang="en-US" altLang="ko-KR" dirty="0"/>
              <a:t>_</a:t>
            </a:r>
            <a:r>
              <a:rPr lang="ko-KR" altLang="en-US" dirty="0"/>
              <a:t>서울시내버스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FBB99A-63DC-A709-3464-1F3581F95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400" dirty="0"/>
              <a:t>혼잡구간 순행 운행</a:t>
            </a:r>
            <a:endParaRPr lang="en-US" altLang="ko-KR" sz="1400" dirty="0"/>
          </a:p>
          <a:p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853156-D57B-D264-9C47-B78D6AE58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20" y="2341366"/>
            <a:ext cx="5448580" cy="38355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DD2B85-7420-ADB6-BA2C-B73D24EA5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617" y="772631"/>
            <a:ext cx="4211963" cy="18361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E4F4F3-9950-E411-12CC-9757EC9DB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617" y="2586048"/>
            <a:ext cx="3786997" cy="397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18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BE26C0-0F6C-994C-95DE-90DB5079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경기도 맞춤형 버스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112595F-E477-1B39-EAC8-F5635A6D9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8109" y="1690688"/>
            <a:ext cx="3863988" cy="4351338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EFBB0E-D5E0-6D91-D484-BBEA960C9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0870"/>
            <a:ext cx="3873699" cy="48008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C1221B-F27C-5416-E233-B4F42A6DC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109" y="5872358"/>
            <a:ext cx="4870700" cy="6096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B57C50-8E2F-9113-487B-1F335599B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109" y="5872358"/>
            <a:ext cx="2159111" cy="7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3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486354608">
            <a:extLst>
              <a:ext uri="{FF2B5EF4-FFF2-40B4-BE49-F238E27FC236}">
                <a16:creationId xmlns:a16="http://schemas.microsoft.com/office/drawing/2014/main" id="{1199CA6E-3777-FC10-33A7-A43AB0915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84" y="1776070"/>
            <a:ext cx="11096121" cy="448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83015EE-1888-25D0-BF5C-DEA667E1DB3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2022</a:t>
            </a:r>
            <a:r>
              <a:rPr lang="ko-KR" altLang="en-US" dirty="0"/>
              <a:t>년 사회조사</a:t>
            </a:r>
          </a:p>
        </p:txBody>
      </p:sp>
    </p:spTree>
    <p:extLst>
      <p:ext uri="{BB962C8B-B14F-4D97-AF65-F5344CB8AC3E}">
        <p14:creationId xmlns:p14="http://schemas.microsoft.com/office/powerpoint/2010/main" val="3059695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AC5C1-0A63-D61F-1AA2-2111D747A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세종 지역별 승차현황</a:t>
            </a:r>
            <a:r>
              <a:rPr lang="en-US" altLang="ko-KR" dirty="0"/>
              <a:t>_23.08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8E380-2B2A-0EDB-0F24-3D8D9658E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62975"/>
            <a:ext cx="10515600" cy="829900"/>
          </a:xfrm>
        </p:spPr>
        <p:txBody>
          <a:bodyPr>
            <a:normAutofit/>
          </a:bodyPr>
          <a:lstStyle/>
          <a:p>
            <a:r>
              <a:rPr lang="ko-KR" altLang="en-US" sz="1000" dirty="0" err="1"/>
              <a:t>조치원읍</a:t>
            </a:r>
            <a:r>
              <a:rPr lang="ko-KR" altLang="en-US" sz="1000" dirty="0"/>
              <a:t> </a:t>
            </a:r>
            <a:r>
              <a:rPr lang="en-US" altLang="ko-KR" sz="1000" dirty="0"/>
              <a:t>: 99681</a:t>
            </a:r>
          </a:p>
          <a:p>
            <a:r>
              <a:rPr lang="ko-KR" altLang="en-US" sz="1000" dirty="0" err="1"/>
              <a:t>도담동</a:t>
            </a:r>
            <a:r>
              <a:rPr lang="en-US" altLang="ko-KR" sz="1000" dirty="0"/>
              <a:t>: 90705</a:t>
            </a:r>
          </a:p>
          <a:p>
            <a:r>
              <a:rPr lang="ko-KR" altLang="en-US" sz="1000" dirty="0" err="1"/>
              <a:t>어진동</a:t>
            </a:r>
            <a:r>
              <a:rPr lang="en-US" altLang="ko-KR" sz="1000" dirty="0"/>
              <a:t>: 73820</a:t>
            </a:r>
            <a:endParaRPr lang="ko-KR" altLang="en-US" sz="1000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81F69F68-B803-80BD-78F6-D3C39EB1E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31" y="1283970"/>
            <a:ext cx="11922669" cy="4379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xmlns:mc="http://schemas.openxmlformats.org/markup-compatibility/2006" val="FFFFFF" mc:Ignorable="a14" a14:legacySpreadsheetColorIndex="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xmlns:mc="http://schemas.openxmlformats.org/markup-compatibility/2006" val="000000" mc:Ignorable="a14" a14:legacySpreadsheetColorIndex="64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6528269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세종 노선별 승차 현황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21138" y="2260889"/>
            <a:ext cx="11749723" cy="3847084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DDDE8-F4F9-6C5E-2BA6-EFDC280A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B2 </a:t>
            </a:r>
            <a:r>
              <a:rPr lang="ko-KR" altLang="en-US" dirty="0"/>
              <a:t>세종시 시간대별 이용자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94927EE-996C-F8F1-2B51-B5628E576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45" y="1337011"/>
            <a:ext cx="11545555" cy="4183978"/>
          </a:xfrm>
        </p:spPr>
      </p:pic>
    </p:spTree>
    <p:extLst>
      <p:ext uri="{BB962C8B-B14F-4D97-AF65-F5344CB8AC3E}">
        <p14:creationId xmlns:p14="http://schemas.microsoft.com/office/powerpoint/2010/main" val="1252021704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선정 이유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"/>
          <p:cNvSpPr txBox="1"/>
          <p:nvPr/>
        </p:nvSpPr>
        <p:spPr>
          <a:xfrm>
            <a:off x="6705874" y="222765"/>
            <a:ext cx="5305425" cy="11850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- 본문 ① **아이디어 기획 배경 및 필요성(문제점)**</a:t>
            </a:r>
            <a:endParaRPr lang="ko-KR" altLang="en-US"/>
          </a:p>
          <a:p>
            <a:pPr>
              <a:defRPr/>
            </a:pPr>
            <a:r>
              <a:rPr lang="ko-KR" altLang="en-US"/>
              <a:t>    - 빅데이터 분석과제 선정 배경 및 이유</a:t>
            </a:r>
            <a:endParaRPr lang="ko-KR" altLang="en-US"/>
          </a:p>
          <a:p>
            <a:pPr>
              <a:defRPr/>
            </a:pPr>
            <a:r>
              <a:rPr lang="ko-KR" altLang="en-US"/>
              <a:t>    - 문제점 진단 및 개선 방향 제시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00AA1-1C19-9CE6-4124-E42CF6A21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ED48DD2-DD9B-34DE-F8BB-C160A680F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254" y="2079699"/>
            <a:ext cx="8365491" cy="3926966"/>
          </a:xfrm>
        </p:spPr>
      </p:pic>
    </p:spTree>
    <p:extLst>
      <p:ext uri="{BB962C8B-B14F-4D97-AF65-F5344CB8AC3E}">
        <p14:creationId xmlns:p14="http://schemas.microsoft.com/office/powerpoint/2010/main" val="2285965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360EF-FD02-507C-2F46-372C4389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E19A113-3384-8985-3699-5274C3FB6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640" y="2010574"/>
            <a:ext cx="8596719" cy="4052851"/>
          </a:xfrm>
        </p:spPr>
      </p:pic>
    </p:spTree>
    <p:extLst>
      <p:ext uri="{BB962C8B-B14F-4D97-AF65-F5344CB8AC3E}">
        <p14:creationId xmlns:p14="http://schemas.microsoft.com/office/powerpoint/2010/main" val="943027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FE214-B34E-69B8-073E-1A35593F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세종시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2C65E3-774B-6DC0-104F-31F7BB179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932" y="2104121"/>
            <a:ext cx="7601341" cy="3556183"/>
          </a:xfrm>
          <a:prstGeom prst="rect">
            <a:avLst/>
          </a:prstGeom>
        </p:spPr>
      </p:pic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EA45F7B7-4F22-E2CB-FE30-85D007F7B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24" y="5772870"/>
            <a:ext cx="8540046" cy="9923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5AEF83-A893-1455-45DF-2AEE91D93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79" y="1406045"/>
            <a:ext cx="7912507" cy="7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39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D1429-E1A2-A66E-ACCE-2488E9A38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2020</a:t>
            </a:r>
            <a:r>
              <a:rPr lang="ko-KR" altLang="en-US" dirty="0"/>
              <a:t>년 사회조사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4D38773-833B-1FE1-2E05-5CE7126A0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612" y="1588016"/>
            <a:ext cx="8486775" cy="449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99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50471-CF3A-2FF4-1764-581412C8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세종시가 내놓은 방안</a:t>
            </a:r>
          </a:p>
        </p:txBody>
      </p:sp>
      <p:pic>
        <p:nvPicPr>
          <p:cNvPr id="4" name="내용 개체 틀 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0DDFAD07-1824-2C7F-6638-8A9DED533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6" y="2194226"/>
            <a:ext cx="8058294" cy="2192733"/>
          </a:xfrm>
        </p:spPr>
      </p:pic>
      <p:pic>
        <p:nvPicPr>
          <p:cNvPr id="6" name="그림 5" descr="텍스트, 폰트, 스크린샷, 대수학이(가) 표시된 사진&#10;&#10;자동 생성된 설명">
            <a:extLst>
              <a:ext uri="{FF2B5EF4-FFF2-40B4-BE49-F238E27FC236}">
                <a16:creationId xmlns:a16="http://schemas.microsoft.com/office/drawing/2014/main" id="{9AA5AC12-A725-D72E-5CB3-9EC3252A7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99" y="3963540"/>
            <a:ext cx="6827150" cy="25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98612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이용하지 않는 이유</a:t>
            </a:r>
            <a:r>
              <a:rPr lang="en-US" altLang="ko-KR"/>
              <a:t>_2022 </a:t>
            </a:r>
            <a:r>
              <a:rPr lang="ko-KR" altLang="en-US"/>
              <a:t>사회조사</a:t>
            </a:r>
            <a:endParaRPr lang="ko-KR" altLang="en-US"/>
          </a:p>
        </p:txBody>
      </p:sp>
      <p:sp>
        <p:nvSpPr>
          <p:cNvPr id="5" name="액자 4"/>
          <p:cNvSpPr/>
          <p:nvPr/>
        </p:nvSpPr>
        <p:spPr>
          <a:xfrm>
            <a:off x="7123611" y="4119154"/>
            <a:ext cx="957943" cy="261257"/>
          </a:xfrm>
          <a:prstGeom prst="frame">
            <a:avLst>
              <a:gd name="adj1" fmla="val 12500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46BD0-FACB-A999-6477-FF07D361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CFC557-6ECB-CD86-5E40-F9A04C202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F3BC64-8DA4-D388-403C-39D0375E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799" y="1690688"/>
            <a:ext cx="10011233" cy="4566367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9A144FD0-D16D-6317-FB0D-3F0688299A5C}"/>
              </a:ext>
            </a:extLst>
          </p:cNvPr>
          <p:cNvSpPr/>
          <p:nvPr/>
        </p:nvSpPr>
        <p:spPr>
          <a:xfrm>
            <a:off x="7532914" y="3687699"/>
            <a:ext cx="966651" cy="313595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96386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368</ep:Words>
  <ep:PresentationFormat>와이드스크린</ep:PresentationFormat>
  <ep:Paragraphs>36</ep:Paragraphs>
  <ep:Slides>23</ep:Slides>
  <ep:Notes>0</ep:Notes>
  <ep:TotalTime>0</ep:TotalTime>
  <ep:HiddenSlides>3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Office 테마</vt:lpstr>
      <vt:lpstr>대중교통 증가 사례_올빼미 버스</vt:lpstr>
      <vt:lpstr>다람쥐버스_서울시내버스</vt:lpstr>
      <vt:lpstr>경기도 맞춤형 버스</vt:lpstr>
      <vt:lpstr>세종 지역별 승차현황_23.08</vt:lpstr>
      <vt:lpstr>세종 노선별 승차 현황</vt:lpstr>
      <vt:lpstr>B2 세종시 시간대별 이용자</vt:lpstr>
      <vt:lpstr>슬라이드 7</vt:lpstr>
      <vt:lpstr>이용하지 않는 이유_2022 사회조사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세종 노선별 승차 현황</vt:lpstr>
      <vt:lpstr>슬라이드 22</vt:lpstr>
      <vt:lpstr>선정 이유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2023-08-18T11:13:11.000</dcterms:created>
  <dc:creator>rryunn@outlook.kr</dc:creator>
  <cp:lastModifiedBy>rryun</cp:lastModifiedBy>
  <dcterms:modified xsi:type="dcterms:W3CDTF">2023-09-24T05:31:28.467</dcterms:modified>
  <cp:revision>10</cp:revision>
  <dc:title>PowerPoint 프레젠테이션</dc:title>
  <cp:version>1000.0000.01</cp:version>
</cp:coreProperties>
</file>